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6" r:id="rId4"/>
    <p:sldId id="272" r:id="rId5"/>
    <p:sldId id="267" r:id="rId6"/>
    <p:sldId id="269" r:id="rId7"/>
    <p:sldId id="268" r:id="rId8"/>
    <p:sldId id="259" r:id="rId9"/>
    <p:sldId id="260" r:id="rId10"/>
    <p:sldId id="275" r:id="rId11"/>
    <p:sldId id="274" r:id="rId12"/>
    <p:sldId id="276" r:id="rId13"/>
    <p:sldId id="277" r:id="rId14"/>
    <p:sldId id="278" r:id="rId15"/>
    <p:sldId id="279" r:id="rId16"/>
    <p:sldId id="271" r:id="rId17"/>
    <p:sldId id="273" r:id="rId18"/>
    <p:sldId id="263" r:id="rId19"/>
    <p:sldId id="265" r:id="rId20"/>
  </p:sldIdLst>
  <p:sldSz cx="18288000" cy="10287000"/>
  <p:notesSz cx="6858000" cy="9144000"/>
  <p:embeddedFontLst>
    <p:embeddedFont>
      <p:font typeface="Bahnschrift SemiLight SemiConde" panose="020B0502040204020203" pitchFamily="34" charset="0"/>
      <p:regular r:id="rId21"/>
    </p:embeddedFont>
    <p:embeddedFont>
      <p:font typeface="Poppins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65" autoAdjust="0"/>
    <p:restoredTop sz="94632" autoAdjust="0"/>
  </p:normalViewPr>
  <p:slideViewPr>
    <p:cSldViewPr>
      <p:cViewPr varScale="1">
        <p:scale>
          <a:sx n="55" d="100"/>
          <a:sy n="55" d="100"/>
        </p:scale>
        <p:origin x="77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19-Nov-25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19-Nov-25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19-Nov-25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19-Nov-25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19-Nov-25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19-Nov-25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19-Nov-25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2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01622" y="-767350"/>
            <a:ext cx="22013892" cy="12354774"/>
          </a:xfrm>
          <a:custGeom>
            <a:avLst/>
            <a:gdLst/>
            <a:ahLst/>
            <a:cxnLst/>
            <a:rect l="l" t="t" r="r" b="b"/>
            <a:pathLst>
              <a:path w="22013892" h="12354774">
                <a:moveTo>
                  <a:pt x="0" y="0"/>
                </a:moveTo>
                <a:lnTo>
                  <a:pt x="22013891" y="0"/>
                </a:lnTo>
                <a:lnTo>
                  <a:pt x="22013891" y="12354775"/>
                </a:lnTo>
                <a:lnTo>
                  <a:pt x="0" y="12354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467" b="-946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752600" y="-767350"/>
            <a:ext cx="22402800" cy="11711713"/>
            <a:chOff x="0" y="0"/>
            <a:chExt cx="5913785" cy="30845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13785" cy="3084567"/>
            </a:xfrm>
            <a:custGeom>
              <a:avLst/>
              <a:gdLst/>
              <a:ahLst/>
              <a:cxnLst/>
              <a:rect l="l" t="t" r="r" b="b"/>
              <a:pathLst>
                <a:path w="5913785" h="3084567">
                  <a:moveTo>
                    <a:pt x="0" y="0"/>
                  </a:moveTo>
                  <a:lnTo>
                    <a:pt x="5913785" y="0"/>
                  </a:lnTo>
                  <a:lnTo>
                    <a:pt x="5913785" y="3084567"/>
                  </a:lnTo>
                  <a:lnTo>
                    <a:pt x="0" y="3084567"/>
                  </a:lnTo>
                  <a:close/>
                </a:path>
              </a:pathLst>
            </a:custGeom>
            <a:solidFill>
              <a:srgbClr val="AAD7D4">
                <a:alpha val="28627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913785" cy="31226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553545" y="6305303"/>
            <a:ext cx="7000768" cy="4726292"/>
            <a:chOff x="-4632" y="-38100"/>
            <a:chExt cx="1843824" cy="382549"/>
          </a:xfrm>
        </p:grpSpPr>
        <p:sp>
          <p:nvSpPr>
            <p:cNvPr id="7" name="Freeform 7"/>
            <p:cNvSpPr/>
            <p:nvPr/>
          </p:nvSpPr>
          <p:spPr>
            <a:xfrm>
              <a:off x="-4632" y="118168"/>
              <a:ext cx="1839192" cy="226281"/>
            </a:xfrm>
            <a:custGeom>
              <a:avLst/>
              <a:gdLst/>
              <a:ahLst/>
              <a:cxnLst/>
              <a:rect l="l" t="t" r="r" b="b"/>
              <a:pathLst>
                <a:path w="1839192" h="176247">
                  <a:moveTo>
                    <a:pt x="0" y="0"/>
                  </a:moveTo>
                  <a:lnTo>
                    <a:pt x="1839192" y="0"/>
                  </a:lnTo>
                  <a:lnTo>
                    <a:pt x="1839192" y="176247"/>
                  </a:lnTo>
                  <a:lnTo>
                    <a:pt x="0" y="176247"/>
                  </a:lnTo>
                  <a:close/>
                </a:path>
              </a:pathLst>
            </a:custGeom>
            <a:solidFill>
              <a:srgbClr val="AAD7D4"/>
            </a:solidFill>
            <a:ln w="28575" cap="sq">
              <a:solidFill>
                <a:srgbClr val="1C2120"/>
              </a:solidFill>
              <a:prstDash val="solid"/>
              <a:miter/>
            </a:ln>
          </p:spPr>
          <p:txBody>
            <a:bodyPr/>
            <a:lstStyle/>
            <a:p>
              <a:r>
                <a:rPr lang="en-GB" sz="4000" b="1" dirty="0">
                  <a:latin typeface="+mj-lt"/>
                </a:rPr>
                <a:t>Presented by</a:t>
              </a:r>
            </a:p>
            <a:p>
              <a:r>
                <a:rPr lang="en-GB" sz="4000" b="1" dirty="0">
                  <a:latin typeface="+mj-lt"/>
                </a:rPr>
                <a:t>Chauhan Harshil </a:t>
              </a:r>
              <a:r>
                <a:rPr lang="en-GB" sz="4000" b="1" dirty="0" err="1">
                  <a:latin typeface="+mj-lt"/>
                </a:rPr>
                <a:t>Shyambhai</a:t>
              </a:r>
              <a:endParaRPr lang="en-GB" sz="4000" b="1" dirty="0">
                <a:latin typeface="+mj-lt"/>
              </a:endParaRPr>
            </a:p>
            <a:p>
              <a:r>
                <a:rPr lang="en-GB" sz="4000" b="1" dirty="0">
                  <a:latin typeface="+mj-lt"/>
                </a:rPr>
                <a:t>Parmar Shreya  </a:t>
              </a:r>
              <a:r>
                <a:rPr lang="en-GB" sz="4000" b="1" dirty="0" err="1">
                  <a:latin typeface="+mj-lt"/>
                </a:rPr>
                <a:t>Bhupendrabhai</a:t>
              </a:r>
              <a:endParaRPr lang="en-GB" sz="4000" b="1" dirty="0">
                <a:latin typeface="+mj-lt"/>
              </a:endParaRPr>
            </a:p>
            <a:p>
              <a:r>
                <a:rPr lang="en-GB" sz="4000" b="1" dirty="0">
                  <a:latin typeface="+mj-lt"/>
                </a:rPr>
                <a:t>Suthar Riya Manubhai</a:t>
              </a:r>
              <a:endParaRPr lang="en-US" sz="4000" b="1" dirty="0">
                <a:latin typeface="+mj-lt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839192" cy="2143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610563" y="3491698"/>
            <a:ext cx="13066873" cy="2795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18"/>
              </a:lnSpc>
            </a:pPr>
            <a:r>
              <a:rPr lang="en-GB" sz="9600" dirty="0">
                <a:latin typeface="+mj-lt"/>
              </a:rPr>
              <a:t>Complaint management system</a:t>
            </a:r>
            <a:endParaRPr lang="en-US" sz="12998" b="1" spc="-701" dirty="0">
              <a:solidFill>
                <a:srgbClr val="1C2120"/>
              </a:solidFill>
              <a:latin typeface="+mj-lt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5C9194-944A-689C-7CAC-84BCC92AFDCF}"/>
              </a:ext>
            </a:extLst>
          </p:cNvPr>
          <p:cNvSpPr txBox="1"/>
          <p:nvPr/>
        </p:nvSpPr>
        <p:spPr>
          <a:xfrm>
            <a:off x="2143480" y="6846910"/>
            <a:ext cx="14001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latin typeface="+mj-lt"/>
              </a:rPr>
              <a:t>Under the Guidance of:  Dr. Suchit Purohit</a:t>
            </a:r>
            <a:endParaRPr lang="en-US" sz="4000" b="1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350BE9-5982-131A-0F27-52B4CFA19750}"/>
              </a:ext>
            </a:extLst>
          </p:cNvPr>
          <p:cNvSpPr txBox="1"/>
          <p:nvPr/>
        </p:nvSpPr>
        <p:spPr>
          <a:xfrm>
            <a:off x="2819400" y="190500"/>
            <a:ext cx="14249400" cy="2199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Department of Computer Science</a:t>
            </a:r>
            <a:br>
              <a:rPr lang="en-US" sz="3200" b="1" dirty="0"/>
            </a:br>
            <a:r>
              <a:rPr lang="en-US" sz="3200" b="1" dirty="0"/>
              <a:t>Gujarat University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3200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M.Sc.(Artificial Intelligence &amp; Machine Learning) </a:t>
            </a:r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I</a:t>
            </a:r>
            <a:endParaRPr lang="en-IN" sz="32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sz="3200" dirty="0"/>
          </a:p>
        </p:txBody>
      </p:sp>
      <p:pic>
        <p:nvPicPr>
          <p:cNvPr id="11" name="Picture 8" descr="Gujarat University - Wikipedia">
            <a:extLst>
              <a:ext uri="{FF2B5EF4-FFF2-40B4-BE49-F238E27FC236}">
                <a16:creationId xmlns:a16="http://schemas.microsoft.com/office/drawing/2014/main" id="{722324EB-6886-FB5F-3226-2898C81D2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19200" y="-10391"/>
            <a:ext cx="1752600" cy="148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5FAAFB-19D2-D028-4205-1D12235FB72E}"/>
              </a:ext>
            </a:extLst>
          </p:cNvPr>
          <p:cNvSpPr txBox="1"/>
          <p:nvPr/>
        </p:nvSpPr>
        <p:spPr>
          <a:xfrm>
            <a:off x="381000" y="266700"/>
            <a:ext cx="1760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latin typeface="+mj-lt"/>
              </a:rPr>
              <a:t>Login/Signup</a:t>
            </a:r>
            <a:endParaRPr lang="en-US" sz="7200" b="1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C3CC4B-43CE-ED0E-A500-C7F3DE43C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943100"/>
            <a:ext cx="153162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04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699873-5898-98B4-1971-4DF5BD6532FA}"/>
              </a:ext>
            </a:extLst>
          </p:cNvPr>
          <p:cNvSpPr txBox="1"/>
          <p:nvPr/>
        </p:nvSpPr>
        <p:spPr>
          <a:xfrm>
            <a:off x="1143000" y="571500"/>
            <a:ext cx="1600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latin typeface="+mj-lt"/>
              </a:rPr>
              <a:t>Registration</a:t>
            </a:r>
            <a:endParaRPr lang="en-US" sz="7200" b="1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4D93B2-10C1-B61E-FF01-D05CAB96A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483427"/>
            <a:ext cx="156972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85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2D7CAC-22CF-73D8-036D-08D0E6E050E7}"/>
              </a:ext>
            </a:extLst>
          </p:cNvPr>
          <p:cNvSpPr txBox="1"/>
          <p:nvPr/>
        </p:nvSpPr>
        <p:spPr>
          <a:xfrm>
            <a:off x="457200" y="266700"/>
            <a:ext cx="1729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latin typeface="+mj-lt"/>
              </a:rPr>
              <a:t>HOD Dashboard</a:t>
            </a:r>
            <a:endParaRPr lang="en-US" sz="7200" b="1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9DDDCE-A416-4213-E355-DA66AB18C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943100"/>
            <a:ext cx="15468600" cy="83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32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39672-49ED-8747-1E2C-79EAB6B47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C2A3A6-8065-D915-D841-BDA95DDD4F6F}"/>
              </a:ext>
            </a:extLst>
          </p:cNvPr>
          <p:cNvSpPr txBox="1"/>
          <p:nvPr/>
        </p:nvSpPr>
        <p:spPr>
          <a:xfrm>
            <a:off x="457200" y="266700"/>
            <a:ext cx="1729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latin typeface="+mj-lt"/>
              </a:rPr>
              <a:t>Faculty Dashboard</a:t>
            </a:r>
            <a:endParaRPr lang="en-US" sz="7200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9305D0-904C-888E-9CF4-E2B00640D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790700"/>
            <a:ext cx="15392400" cy="83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03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5825E-3595-B18E-92F7-C06F15CC8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1C1943-3CC3-B65C-5E3C-42258245A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952500"/>
            <a:ext cx="15468600" cy="922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75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E4067-DF18-EC25-1C51-F552E530F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93CA0-D0DA-A78F-5351-9417DC6D0C22}"/>
              </a:ext>
            </a:extLst>
          </p:cNvPr>
          <p:cNvSpPr txBox="1"/>
          <p:nvPr/>
        </p:nvSpPr>
        <p:spPr>
          <a:xfrm>
            <a:off x="457200" y="266700"/>
            <a:ext cx="1729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latin typeface="+mj-lt"/>
              </a:rPr>
              <a:t>Student Dashboard</a:t>
            </a:r>
            <a:endParaRPr lang="en-US" sz="7200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64FFA-9F76-4486-53D8-66DC7EB1B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7800" y="1902714"/>
            <a:ext cx="15392400" cy="815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17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7D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674C79-1C93-4CE2-F938-0C0B1E33B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777340-7E2B-EE32-0B2A-0DC0F849FB8A}"/>
              </a:ext>
            </a:extLst>
          </p:cNvPr>
          <p:cNvSpPr txBox="1"/>
          <p:nvPr/>
        </p:nvSpPr>
        <p:spPr>
          <a:xfrm>
            <a:off x="2819400" y="876300"/>
            <a:ext cx="1264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/>
              <a:t>Limitations</a:t>
            </a:r>
            <a:endParaRPr lang="en-US" sz="7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0B23EE-F9D3-0F63-6EF4-310834843F3F}"/>
              </a:ext>
            </a:extLst>
          </p:cNvPr>
          <p:cNvSpPr txBox="1"/>
          <p:nvPr/>
        </p:nvSpPr>
        <p:spPr>
          <a:xfrm>
            <a:off x="1524000" y="2635121"/>
            <a:ext cx="15925800" cy="5842497"/>
          </a:xfrm>
          <a:prstGeom prst="rect">
            <a:avLst/>
          </a:prstGeom>
          <a:noFill/>
        </p:spPr>
        <p:txBody>
          <a:bodyPr wrap="square" lIns="91440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The system was </a:t>
            </a:r>
            <a:r>
              <a:rPr lang="en-US" sz="2800" b="1" dirty="0"/>
              <a:t>tested with a limited number of users</a:t>
            </a:r>
            <a:r>
              <a:rPr lang="en-US" sz="2800" dirty="0"/>
              <a:t>, so large-scale performance wasn’t  fully evaluated.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Short development time</a:t>
            </a:r>
            <a:r>
              <a:rPr lang="en-US" sz="2800" dirty="0"/>
              <a:t> restricted the addition of advanced features like notifications and file attachments.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The system requires </a:t>
            </a:r>
            <a:r>
              <a:rPr lang="en-US" sz="2800" b="1" dirty="0"/>
              <a:t>internet access</a:t>
            </a:r>
            <a:r>
              <a:rPr lang="en-US" sz="2800" dirty="0"/>
              <a:t>, which may limit usability in offline environments.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Some data, such as initial complaints, had to be </a:t>
            </a:r>
            <a:r>
              <a:rPr lang="en-US" sz="2800" b="1" dirty="0"/>
              <a:t>entered manually</a:t>
            </a:r>
            <a:r>
              <a:rPr lang="en-US" sz="2800" dirty="0"/>
              <a:t> during testing.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Scalability and security testing</a:t>
            </a:r>
            <a:r>
              <a:rPr lang="en-US" sz="2800" dirty="0"/>
              <a:t> were limited due to time and resource constraints.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These limitations may have slightly influenced the </a:t>
            </a:r>
            <a:r>
              <a:rPr lang="en-US" sz="2800" b="1" dirty="0"/>
              <a:t>accuracy of performance evaluation</a:t>
            </a:r>
            <a:r>
              <a:rPr lang="en-US" sz="2800" dirty="0"/>
              <a:t> and </a:t>
            </a:r>
            <a:r>
              <a:rPr lang="en-US" sz="2800" b="1" dirty="0"/>
              <a:t>user experience testing</a:t>
            </a:r>
            <a:r>
              <a:rPr lang="en-US" sz="2800" dirty="0"/>
              <a:t>.</a:t>
            </a:r>
          </a:p>
        </p:txBody>
      </p:sp>
      <p:pic>
        <p:nvPicPr>
          <p:cNvPr id="5" name="Picture 8" descr="Gujarat University - Wikipedia">
            <a:extLst>
              <a:ext uri="{FF2B5EF4-FFF2-40B4-BE49-F238E27FC236}">
                <a16:creationId xmlns:a16="http://schemas.microsoft.com/office/drawing/2014/main" id="{28AD3A19-4AA3-7155-8DEE-59394A1C8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42900"/>
            <a:ext cx="1752600" cy="148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526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7D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A603AD-A71B-4020-995C-FDAA49A4E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215C23-2DF2-9A1C-483C-B2C7E1ABA1BD}"/>
              </a:ext>
            </a:extLst>
          </p:cNvPr>
          <p:cNvSpPr txBox="1"/>
          <p:nvPr/>
        </p:nvSpPr>
        <p:spPr>
          <a:xfrm>
            <a:off x="2819400" y="876300"/>
            <a:ext cx="1264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/>
              <a:t>Future Work</a:t>
            </a:r>
            <a:endParaRPr lang="en-US" sz="72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73C06E-0157-B95B-4DD8-33A604FFDE83}"/>
              </a:ext>
            </a:extLst>
          </p:cNvPr>
          <p:cNvSpPr txBox="1">
            <a:spLocks/>
          </p:cNvSpPr>
          <p:nvPr/>
        </p:nvSpPr>
        <p:spPr>
          <a:xfrm>
            <a:off x="2438400" y="3238500"/>
            <a:ext cx="14401800" cy="52578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800" dirty="0"/>
              <a:t>Add </a:t>
            </a:r>
            <a:r>
              <a:rPr lang="en-US" sz="2800" b="1" dirty="0"/>
              <a:t>email or SMS notifications</a:t>
            </a:r>
            <a:r>
              <a:rPr lang="en-US" sz="2800" dirty="0"/>
              <a:t> to alert users about complaint updates.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Develop a </a:t>
            </a:r>
            <a:r>
              <a:rPr lang="en-US" sz="2800" b="1" dirty="0"/>
              <a:t>mobile-friendly version or dedicated mobile app</a:t>
            </a:r>
            <a:r>
              <a:rPr lang="en-US" sz="2800" dirty="0"/>
              <a:t> for easier access.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Implement </a:t>
            </a:r>
            <a:r>
              <a:rPr lang="en-US" sz="2800" b="1" dirty="0"/>
              <a:t>data analytics dashboard</a:t>
            </a:r>
            <a:r>
              <a:rPr lang="en-US" sz="2800" dirty="0"/>
              <a:t> for admins to monitor complaint trends and performance.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Introduce </a:t>
            </a:r>
            <a:r>
              <a:rPr lang="en-US" sz="2800" b="1" dirty="0"/>
              <a:t>AI-based categorization</a:t>
            </a:r>
            <a:r>
              <a:rPr lang="en-US" sz="2800" dirty="0"/>
              <a:t> to automatically assign complaints to the relevant faculty.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Add a </a:t>
            </a:r>
            <a:r>
              <a:rPr lang="en-US" sz="2800" b="1" dirty="0"/>
              <a:t>feedback and rating system</a:t>
            </a:r>
            <a:r>
              <a:rPr lang="en-US" sz="2800" dirty="0"/>
              <a:t> for users to evaluate complaint resolution.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Improve </a:t>
            </a:r>
            <a:r>
              <a:rPr lang="en-US" sz="2800" b="1" dirty="0"/>
              <a:t>security and scalability</a:t>
            </a:r>
            <a:r>
              <a:rPr lang="en-US" sz="2800" dirty="0"/>
              <a:t> for deployment across multiple departments or institutions.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integrate </a:t>
            </a:r>
            <a:r>
              <a:rPr lang="en-US" sz="2800" b="1" dirty="0"/>
              <a:t>chat support or chatbot</a:t>
            </a:r>
            <a:r>
              <a:rPr lang="en-US" sz="2800" dirty="0"/>
              <a:t> for instant query assistance.</a:t>
            </a:r>
          </a:p>
          <a:p>
            <a:pPr>
              <a:lnSpc>
                <a:spcPct val="150000"/>
              </a:lnSpc>
            </a:pPr>
            <a:endParaRPr lang="en-US" sz="2800" dirty="0"/>
          </a:p>
        </p:txBody>
      </p:sp>
      <p:pic>
        <p:nvPicPr>
          <p:cNvPr id="5" name="Picture 8" descr="Gujarat University - Wikipedia">
            <a:extLst>
              <a:ext uri="{FF2B5EF4-FFF2-40B4-BE49-F238E27FC236}">
                <a16:creationId xmlns:a16="http://schemas.microsoft.com/office/drawing/2014/main" id="{F545D641-829A-FA52-80EC-098EF3E72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42900"/>
            <a:ext cx="1752600" cy="148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057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5"/>
          <p:cNvSpPr/>
          <p:nvPr/>
        </p:nvSpPr>
        <p:spPr>
          <a:xfrm>
            <a:off x="9144000" y="2386794"/>
            <a:ext cx="8498516" cy="5513412"/>
          </a:xfrm>
          <a:custGeom>
            <a:avLst/>
            <a:gdLst/>
            <a:ahLst/>
            <a:cxnLst/>
            <a:rect l="l" t="t" r="r" b="b"/>
            <a:pathLst>
              <a:path w="8498516" h="5513412">
                <a:moveTo>
                  <a:pt x="0" y="0"/>
                </a:moveTo>
                <a:lnTo>
                  <a:pt x="8498516" y="0"/>
                </a:lnTo>
                <a:lnTo>
                  <a:pt x="8498516" y="5513412"/>
                </a:lnTo>
                <a:lnTo>
                  <a:pt x="0" y="55134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919523" y="2955708"/>
            <a:ext cx="7052162" cy="3966185"/>
          </a:xfrm>
          <a:custGeom>
            <a:avLst/>
            <a:gdLst/>
            <a:ahLst/>
            <a:cxnLst/>
            <a:rect l="l" t="t" r="r" b="b"/>
            <a:pathLst>
              <a:path w="7052162" h="3966185">
                <a:moveTo>
                  <a:pt x="0" y="0"/>
                </a:moveTo>
                <a:lnTo>
                  <a:pt x="7052162" y="0"/>
                </a:lnTo>
                <a:lnTo>
                  <a:pt x="7052162" y="3966185"/>
                </a:lnTo>
                <a:lnTo>
                  <a:pt x="0" y="39661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32" b="-9232"/>
            </a:stretch>
          </a:blipFill>
        </p:spPr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A239FAC-75FA-8E8B-46E8-D5C6E6C45542}"/>
              </a:ext>
            </a:extLst>
          </p:cNvPr>
          <p:cNvSpPr txBox="1">
            <a:spLocks/>
          </p:cNvSpPr>
          <p:nvPr/>
        </p:nvSpPr>
        <p:spPr>
          <a:xfrm>
            <a:off x="221839" y="2794464"/>
            <a:ext cx="9144000" cy="576919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The project successfully developed a Django-based Complaint Management System for academic use.</a:t>
            </a:r>
          </a:p>
          <a:p>
            <a:r>
              <a:rPr lang="en-US" sz="2800" dirty="0"/>
              <a:t>It digitalized and streamlined the complaint process, making it more efficient and transparent.</a:t>
            </a:r>
          </a:p>
          <a:p>
            <a:r>
              <a:rPr lang="en-US" sz="2800" dirty="0"/>
              <a:t>Students, faculty, and administrators benefited from role-based access and improved communication.</a:t>
            </a:r>
          </a:p>
          <a:p>
            <a:r>
              <a:rPr lang="en-US" sz="2800" dirty="0"/>
              <a:t>The system significantly reduced complaint resolution time and improved record management.</a:t>
            </a:r>
          </a:p>
          <a:p>
            <a:r>
              <a:rPr lang="en-US" sz="2800" dirty="0"/>
              <a:t>Findings highlight the importance of technology in enhancing accountability and efficiency in institutions.</a:t>
            </a:r>
          </a:p>
          <a:p>
            <a:r>
              <a:rPr lang="en-US" sz="2800" dirty="0"/>
              <a:t>The project lays a strong foundation for future enhancements and broader implementation across departments.</a:t>
            </a:r>
          </a:p>
          <a:p>
            <a:pPr marL="0" indent="0">
              <a:buFont typeface="Arial" pitchFamily="34" charset="0"/>
              <a:buNone/>
            </a:pPr>
            <a:endParaRPr lang="en-US" sz="2800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529315A-E02D-7874-F64F-FE038DF8124B}"/>
              </a:ext>
            </a:extLst>
          </p:cNvPr>
          <p:cNvSpPr txBox="1">
            <a:spLocks/>
          </p:cNvSpPr>
          <p:nvPr/>
        </p:nvSpPr>
        <p:spPr>
          <a:xfrm>
            <a:off x="2971800" y="479525"/>
            <a:ext cx="119634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600" dirty="0">
                <a:latin typeface="+mn-lt"/>
              </a:rPr>
              <a:t>Conclusion</a:t>
            </a:r>
            <a:endParaRPr lang="en-US" sz="6600" dirty="0">
              <a:latin typeface="+mn-lt"/>
            </a:endParaRPr>
          </a:p>
        </p:txBody>
      </p:sp>
      <p:pic>
        <p:nvPicPr>
          <p:cNvPr id="3" name="Picture 8" descr="Gujarat University - Wikipedia">
            <a:extLst>
              <a:ext uri="{FF2B5EF4-FFF2-40B4-BE49-F238E27FC236}">
                <a16:creationId xmlns:a16="http://schemas.microsoft.com/office/drawing/2014/main" id="{42FF9792-7E73-6A73-DC77-9C12EEB49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42900"/>
            <a:ext cx="1752600" cy="148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7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82017" y="3400568"/>
            <a:ext cx="11923966" cy="2888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60"/>
              </a:lnSpc>
            </a:pPr>
            <a:r>
              <a:rPr lang="en-US" sz="12023" b="1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 very much!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7788" y="-177024"/>
            <a:ext cx="7097803" cy="11057957"/>
          </a:xfrm>
          <a:custGeom>
            <a:avLst/>
            <a:gdLst/>
            <a:ahLst/>
            <a:cxnLst/>
            <a:rect l="l" t="t" r="r" b="b"/>
            <a:pathLst>
              <a:path w="7097803" h="11057957">
                <a:moveTo>
                  <a:pt x="0" y="0"/>
                </a:moveTo>
                <a:lnTo>
                  <a:pt x="7097803" y="0"/>
                </a:lnTo>
                <a:lnTo>
                  <a:pt x="7097803" y="11057957"/>
                </a:lnTo>
                <a:lnTo>
                  <a:pt x="0" y="110579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1569" r="-226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14350" y="-177024"/>
            <a:ext cx="7454365" cy="10601584"/>
            <a:chOff x="0" y="0"/>
            <a:chExt cx="1963290" cy="27921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63290" cy="2792187"/>
            </a:xfrm>
            <a:custGeom>
              <a:avLst/>
              <a:gdLst/>
              <a:ahLst/>
              <a:cxnLst/>
              <a:rect l="l" t="t" r="r" b="b"/>
              <a:pathLst>
                <a:path w="1963290" h="2792187">
                  <a:moveTo>
                    <a:pt x="0" y="0"/>
                  </a:moveTo>
                  <a:lnTo>
                    <a:pt x="1963290" y="0"/>
                  </a:lnTo>
                  <a:lnTo>
                    <a:pt x="1963290" y="2792187"/>
                  </a:lnTo>
                  <a:lnTo>
                    <a:pt x="0" y="2792187"/>
                  </a:lnTo>
                  <a:close/>
                </a:path>
              </a:pathLst>
            </a:custGeom>
            <a:solidFill>
              <a:srgbClr val="AAD7D4">
                <a:alpha val="55686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963290" cy="2830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595420" y="2134178"/>
            <a:ext cx="8011990" cy="1053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35"/>
              </a:lnSpc>
            </a:pPr>
            <a:r>
              <a:rPr lang="en-GB" sz="8180" b="1" dirty="0">
                <a:solidFill>
                  <a:srgbClr val="1C2120"/>
                </a:solidFill>
                <a:ea typeface="Poppins Bold"/>
                <a:cs typeface="Poppins Bold"/>
                <a:sym typeface="Poppins Bold"/>
              </a:rPr>
              <a:t>Introduction</a:t>
            </a:r>
            <a:endParaRPr lang="en-US" sz="8180" b="1" dirty="0">
              <a:solidFill>
                <a:srgbClr val="1C2120"/>
              </a:solidFill>
              <a:ea typeface="Poppins Bold"/>
              <a:cs typeface="Poppins Bold"/>
              <a:sym typeface="Poppi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F93D95-934A-E29B-CF60-28493EBA596C}"/>
              </a:ext>
            </a:extLst>
          </p:cNvPr>
          <p:cNvSpPr txBox="1"/>
          <p:nvPr/>
        </p:nvSpPr>
        <p:spPr>
          <a:xfrm>
            <a:off x="7772400" y="3467100"/>
            <a:ext cx="9906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The </a:t>
            </a:r>
            <a:r>
              <a:rPr lang="en-GB" sz="3600" b="1" dirty="0"/>
              <a:t>Complaint Management System</a:t>
            </a:r>
            <a:r>
              <a:rPr lang="en-GB" sz="3600" dirty="0"/>
              <a:t> is a software application designed to streamline the process of handling complaints within an educational institution.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It allows </a:t>
            </a:r>
            <a:r>
              <a:rPr lang="en-GB" sz="3600" b="1" dirty="0"/>
              <a:t>students</a:t>
            </a:r>
            <a:r>
              <a:rPr lang="en-GB" sz="3600" dirty="0"/>
              <a:t>, </a:t>
            </a:r>
            <a:r>
              <a:rPr lang="en-GB" sz="3600" b="1" dirty="0"/>
              <a:t>faculty</a:t>
            </a:r>
            <a:r>
              <a:rPr lang="en-GB" sz="3600" dirty="0"/>
              <a:t>, and </a:t>
            </a:r>
            <a:r>
              <a:rPr lang="en-GB" sz="3600" b="1" dirty="0"/>
              <a:t>administrators</a:t>
            </a:r>
            <a:r>
              <a:rPr lang="en-GB" sz="3600" dirty="0"/>
              <a:t> to manage and resolve complaints efficiently through a centralized digital platform.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The system ensures </a:t>
            </a:r>
            <a:r>
              <a:rPr lang="en-GB" sz="3600" b="1" dirty="0"/>
              <a:t>transparency</a:t>
            </a:r>
            <a:r>
              <a:rPr lang="en-GB" sz="3600" dirty="0"/>
              <a:t>, </a:t>
            </a:r>
            <a:r>
              <a:rPr lang="en-GB" sz="3600" b="1" dirty="0"/>
              <a:t>accountability</a:t>
            </a:r>
            <a:r>
              <a:rPr lang="en-GB" sz="3600" dirty="0"/>
              <a:t>, and </a:t>
            </a:r>
            <a:r>
              <a:rPr lang="en-GB" sz="3600" b="1" dirty="0"/>
              <a:t>faster resolution</a:t>
            </a:r>
            <a:r>
              <a:rPr lang="en-GB" sz="3600" dirty="0"/>
              <a:t> by tracking every complaint from submission to closure.</a:t>
            </a:r>
          </a:p>
        </p:txBody>
      </p:sp>
      <p:pic>
        <p:nvPicPr>
          <p:cNvPr id="7" name="Picture 8" descr="Gujarat University - Wikipedia">
            <a:extLst>
              <a:ext uri="{FF2B5EF4-FFF2-40B4-BE49-F238E27FC236}">
                <a16:creationId xmlns:a16="http://schemas.microsoft.com/office/drawing/2014/main" id="{5FC279AB-5189-0033-772E-EC6AFF5D9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42900"/>
            <a:ext cx="1752600" cy="148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19550A-CF44-E4BD-4354-7D1E2E8DC03C}"/>
              </a:ext>
            </a:extLst>
          </p:cNvPr>
          <p:cNvSpPr txBox="1"/>
          <p:nvPr/>
        </p:nvSpPr>
        <p:spPr>
          <a:xfrm>
            <a:off x="1066800" y="723900"/>
            <a:ext cx="16306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/>
              <a:t>Research problem</a:t>
            </a:r>
            <a:endParaRPr lang="en-US" sz="6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402808-2AAA-17A3-4096-686A128FF923}"/>
              </a:ext>
            </a:extLst>
          </p:cNvPr>
          <p:cNvSpPr txBox="1"/>
          <p:nvPr/>
        </p:nvSpPr>
        <p:spPr>
          <a:xfrm>
            <a:off x="2438400" y="4229100"/>
            <a:ext cx="163068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Complaints are often </a:t>
            </a:r>
            <a:r>
              <a:rPr lang="en-GB" sz="2800" b="1" dirty="0"/>
              <a:t>handled manually</a:t>
            </a:r>
            <a:r>
              <a:rPr lang="en-GB" sz="2800" dirty="0"/>
              <a:t>, leading to </a:t>
            </a:r>
            <a:r>
              <a:rPr lang="en-GB" sz="2800" b="1" dirty="0"/>
              <a:t>delays</a:t>
            </a:r>
            <a:r>
              <a:rPr lang="en-GB" sz="2800" dirty="0"/>
              <a:t> in resolution.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dirty="0"/>
              <a:t>Lack of a centralized system</a:t>
            </a:r>
            <a:r>
              <a:rPr lang="en-GB" sz="2800" dirty="0"/>
              <a:t> causes data loss and confusion.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dirty="0"/>
              <a:t>No proper tracking</a:t>
            </a:r>
            <a:r>
              <a:rPr lang="en-GB" sz="2800" dirty="0"/>
              <a:t> of complaint status for students or faculty.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dirty="0"/>
              <a:t>Poor communication</a:t>
            </a:r>
            <a:r>
              <a:rPr lang="en-GB" sz="2800" dirty="0"/>
              <a:t> between students, faculty, and administration.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dirty="0"/>
              <a:t>Limited accountability</a:t>
            </a:r>
            <a:r>
              <a:rPr lang="en-GB" sz="2800" dirty="0"/>
              <a:t>, as responsibilities are not clearly defined.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Difficulty in </a:t>
            </a:r>
            <a:r>
              <a:rPr lang="en-GB" sz="2800" b="1" dirty="0"/>
              <a:t>analysing complaint trends</a:t>
            </a:r>
            <a:r>
              <a:rPr lang="en-GB" sz="2800" dirty="0"/>
              <a:t> or generating reports.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4" name="Picture 8" descr="Gujarat University - Wikipedia">
            <a:extLst>
              <a:ext uri="{FF2B5EF4-FFF2-40B4-BE49-F238E27FC236}">
                <a16:creationId xmlns:a16="http://schemas.microsoft.com/office/drawing/2014/main" id="{C7947E3B-AFD3-F7D7-2D28-184BF393A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42900"/>
            <a:ext cx="1752600" cy="148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D3833-27BD-EC4D-449F-7ADB79E60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A892FDA-9B28-ABA3-0AED-FDF12614E78D}"/>
              </a:ext>
            </a:extLst>
          </p:cNvPr>
          <p:cNvGrpSpPr/>
          <p:nvPr/>
        </p:nvGrpSpPr>
        <p:grpSpPr>
          <a:xfrm>
            <a:off x="10833635" y="-385479"/>
            <a:ext cx="7454365" cy="11057957"/>
            <a:chOff x="-514350" y="-177024"/>
            <a:chExt cx="7454365" cy="11057957"/>
          </a:xfrm>
        </p:grpSpPr>
        <p:sp>
          <p:nvSpPr>
            <p:cNvPr id="2" name="Freeform 2">
              <a:extLst>
                <a:ext uri="{FF2B5EF4-FFF2-40B4-BE49-F238E27FC236}">
                  <a16:creationId xmlns:a16="http://schemas.microsoft.com/office/drawing/2014/main" id="{F2C1729D-C19B-D0BD-B187-89013C54E69A}"/>
                </a:ext>
              </a:extLst>
            </p:cNvPr>
            <p:cNvSpPr/>
            <p:nvPr/>
          </p:nvSpPr>
          <p:spPr>
            <a:xfrm>
              <a:off x="-157788" y="-177024"/>
              <a:ext cx="7097803" cy="11057957"/>
            </a:xfrm>
            <a:custGeom>
              <a:avLst/>
              <a:gdLst/>
              <a:ahLst/>
              <a:cxnLst/>
              <a:rect l="l" t="t" r="r" b="b"/>
              <a:pathLst>
                <a:path w="7097803" h="11057957">
                  <a:moveTo>
                    <a:pt x="0" y="0"/>
                  </a:moveTo>
                  <a:lnTo>
                    <a:pt x="7097803" y="0"/>
                  </a:lnTo>
                  <a:lnTo>
                    <a:pt x="7097803" y="11057957"/>
                  </a:lnTo>
                  <a:lnTo>
                    <a:pt x="0" y="110579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1569" r="-2267"/>
              </a:stretch>
            </a:blipFill>
          </p:spPr>
        </p:sp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38EF568E-EB4D-1456-3AD1-30B267EECC49}"/>
                </a:ext>
              </a:extLst>
            </p:cNvPr>
            <p:cNvGrpSpPr/>
            <p:nvPr/>
          </p:nvGrpSpPr>
          <p:grpSpPr>
            <a:xfrm>
              <a:off x="-514350" y="-177024"/>
              <a:ext cx="7454365" cy="10601584"/>
              <a:chOff x="0" y="0"/>
              <a:chExt cx="1963290" cy="2792187"/>
            </a:xfrm>
          </p:grpSpPr>
          <p:sp>
            <p:nvSpPr>
              <p:cNvPr id="4" name="Freeform 4">
                <a:extLst>
                  <a:ext uri="{FF2B5EF4-FFF2-40B4-BE49-F238E27FC236}">
                    <a16:creationId xmlns:a16="http://schemas.microsoft.com/office/drawing/2014/main" id="{92823A76-24CB-8165-2448-5D3859CDE397}"/>
                  </a:ext>
                </a:extLst>
              </p:cNvPr>
              <p:cNvSpPr/>
              <p:nvPr/>
            </p:nvSpPr>
            <p:spPr>
              <a:xfrm>
                <a:off x="0" y="0"/>
                <a:ext cx="1963290" cy="2792187"/>
              </a:xfrm>
              <a:custGeom>
                <a:avLst/>
                <a:gdLst/>
                <a:ahLst/>
                <a:cxnLst/>
                <a:rect l="l" t="t" r="r" b="b"/>
                <a:pathLst>
                  <a:path w="1963290" h="2792187">
                    <a:moveTo>
                      <a:pt x="0" y="0"/>
                    </a:moveTo>
                    <a:lnTo>
                      <a:pt x="1963290" y="0"/>
                    </a:lnTo>
                    <a:lnTo>
                      <a:pt x="1963290" y="2792187"/>
                    </a:lnTo>
                    <a:lnTo>
                      <a:pt x="0" y="2792187"/>
                    </a:lnTo>
                    <a:close/>
                  </a:path>
                </a:pathLst>
              </a:custGeom>
              <a:solidFill>
                <a:srgbClr val="AAD7D4">
                  <a:alpha val="55686"/>
                </a:srgbClr>
              </a:solidFill>
            </p:spPr>
          </p:sp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DE655AB7-51DD-907A-A59E-5A350E19BEC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963290" cy="283028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7B64A083-2B0E-F79C-7F91-F583814AFF2F}"/>
              </a:ext>
            </a:extLst>
          </p:cNvPr>
          <p:cNvSpPr txBox="1"/>
          <p:nvPr/>
        </p:nvSpPr>
        <p:spPr>
          <a:xfrm>
            <a:off x="609600" y="2362200"/>
            <a:ext cx="8011990" cy="1053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35"/>
              </a:lnSpc>
            </a:pPr>
            <a:r>
              <a:rPr lang="en-GB" sz="8180" b="1" dirty="0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Objectives</a:t>
            </a:r>
            <a:endParaRPr lang="en-US" sz="8180" b="1" dirty="0">
              <a:solidFill>
                <a:srgbClr val="1C212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F3063-C4A7-6A43-0DDC-C58926826A5F}"/>
              </a:ext>
            </a:extLst>
          </p:cNvPr>
          <p:cNvSpPr txBox="1"/>
          <p:nvPr/>
        </p:nvSpPr>
        <p:spPr>
          <a:xfrm>
            <a:off x="381000" y="3924300"/>
            <a:ext cx="10028969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+mj-lt"/>
              </a:rPr>
              <a:t>The main goal of this system is to create an efficient, transparent, and organized way to manage complaints within the institution.</a:t>
            </a:r>
          </a:p>
          <a:p>
            <a:endParaRPr lang="en-GB" sz="2800" dirty="0">
              <a:latin typeface="Bahnschrift SemiLight SemiConde" panose="020B0502040204020203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>
                <a:latin typeface="Arial" panose="020B0604020202020204" pitchFamily="34" charset="0"/>
              </a:rPr>
              <a:t>To </a:t>
            </a:r>
            <a:r>
              <a:rPr lang="en-US" altLang="en-US" sz="2800" b="1" dirty="0">
                <a:latin typeface="Arial" panose="020B0604020202020204" pitchFamily="34" charset="0"/>
              </a:rPr>
              <a:t>digitize</a:t>
            </a:r>
            <a:r>
              <a:rPr lang="en-US" altLang="en-US" sz="2800" dirty="0">
                <a:latin typeface="Arial" panose="020B0604020202020204" pitchFamily="34" charset="0"/>
              </a:rPr>
              <a:t> the </a:t>
            </a:r>
            <a:r>
              <a:rPr lang="en-US" altLang="en-US" sz="2800" dirty="0">
                <a:latin typeface="+mj-lt"/>
              </a:rPr>
              <a:t>complaint</a:t>
            </a:r>
            <a:r>
              <a:rPr lang="en-US" altLang="en-US" sz="2800" dirty="0">
                <a:latin typeface="Arial" panose="020B0604020202020204" pitchFamily="34" charset="0"/>
              </a:rPr>
              <a:t> registration and resolution process.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>
                <a:latin typeface="Arial" panose="020B0604020202020204" pitchFamily="34" charset="0"/>
              </a:rPr>
              <a:t>To </a:t>
            </a:r>
            <a:r>
              <a:rPr lang="en-US" altLang="en-US" sz="2800" b="1" dirty="0">
                <a:latin typeface="Arial" panose="020B0604020202020204" pitchFamily="34" charset="0"/>
              </a:rPr>
              <a:t>ensure transparency</a:t>
            </a:r>
            <a:r>
              <a:rPr lang="en-US" altLang="en-US" sz="2800" dirty="0">
                <a:latin typeface="Arial" panose="020B0604020202020204" pitchFamily="34" charset="0"/>
              </a:rPr>
              <a:t> between students, faculty, and admin.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>
                <a:latin typeface="Arial" panose="020B0604020202020204" pitchFamily="34" charset="0"/>
              </a:rPr>
              <a:t>To </a:t>
            </a:r>
            <a:r>
              <a:rPr lang="en-US" altLang="en-US" sz="2800" b="1" dirty="0">
                <a:latin typeface="Arial" panose="020B0604020202020204" pitchFamily="34" charset="0"/>
              </a:rPr>
              <a:t>track complaints</a:t>
            </a:r>
            <a:r>
              <a:rPr lang="en-US" altLang="en-US" sz="2800" dirty="0">
                <a:latin typeface="Arial" panose="020B0604020202020204" pitchFamily="34" charset="0"/>
              </a:rPr>
              <a:t> and monitor their status in real time.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>
                <a:latin typeface="Arial" panose="020B0604020202020204" pitchFamily="34" charset="0"/>
              </a:rPr>
              <a:t>To </a:t>
            </a:r>
            <a:r>
              <a:rPr lang="en-US" altLang="en-US" sz="2800" b="1" dirty="0">
                <a:latin typeface="Arial" panose="020B0604020202020204" pitchFamily="34" charset="0"/>
              </a:rPr>
              <a:t>assign responsibilities</a:t>
            </a:r>
            <a:r>
              <a:rPr lang="en-US" altLang="en-US" sz="2800" dirty="0">
                <a:latin typeface="Arial" panose="020B0604020202020204" pitchFamily="34" charset="0"/>
              </a:rPr>
              <a:t> to the right authority (Admin, HOD, Faculty).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>
                <a:latin typeface="Arial" panose="020B0604020202020204" pitchFamily="34" charset="0"/>
              </a:rPr>
              <a:t>To </a:t>
            </a:r>
            <a:r>
              <a:rPr lang="en-US" altLang="en-US" sz="2800" b="1" dirty="0">
                <a:latin typeface="Arial" panose="020B0604020202020204" pitchFamily="34" charset="0"/>
              </a:rPr>
              <a:t>reduce resolution time</a:t>
            </a:r>
            <a:r>
              <a:rPr lang="en-US" altLang="en-US" sz="2800" dirty="0">
                <a:latin typeface="Arial" panose="020B0604020202020204" pitchFamily="34" charset="0"/>
              </a:rPr>
              <a:t> and improve communication.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>
                <a:latin typeface="Arial" panose="020B0604020202020204" pitchFamily="34" charset="0"/>
              </a:rPr>
              <a:t>To </a:t>
            </a:r>
            <a:r>
              <a:rPr lang="en-US" altLang="en-US" sz="2800" b="1" dirty="0">
                <a:latin typeface="Arial" panose="020B0604020202020204" pitchFamily="34" charset="0"/>
              </a:rPr>
              <a:t>maintain records</a:t>
            </a:r>
            <a:r>
              <a:rPr lang="en-US" altLang="en-US" sz="2800" dirty="0">
                <a:latin typeface="Arial" panose="020B0604020202020204" pitchFamily="34" charset="0"/>
              </a:rPr>
              <a:t> for future analysis and reporting.</a:t>
            </a:r>
          </a:p>
          <a:p>
            <a:endParaRPr lang="en-US" sz="2800" dirty="0">
              <a:latin typeface="Bahnschrift SemiLight SemiConde" panose="020B0502040204020203" pitchFamily="34" charset="0"/>
            </a:endParaRPr>
          </a:p>
          <a:p>
            <a:endParaRPr lang="en-US" dirty="0"/>
          </a:p>
        </p:txBody>
      </p:sp>
      <p:pic>
        <p:nvPicPr>
          <p:cNvPr id="10" name="Picture 8" descr="Gujarat University - Wikipedia">
            <a:extLst>
              <a:ext uri="{FF2B5EF4-FFF2-40B4-BE49-F238E27FC236}">
                <a16:creationId xmlns:a16="http://schemas.microsoft.com/office/drawing/2014/main" id="{E8026446-1E6C-68F4-E0FE-CD4058F5E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42900"/>
            <a:ext cx="1752600" cy="148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309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7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78B2EC-C04B-A147-0958-15E9F49E50C6}"/>
              </a:ext>
            </a:extLst>
          </p:cNvPr>
          <p:cNvSpPr txBox="1"/>
          <p:nvPr/>
        </p:nvSpPr>
        <p:spPr>
          <a:xfrm>
            <a:off x="2819400" y="876300"/>
            <a:ext cx="1264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/>
              <a:t>Tech Stack</a:t>
            </a:r>
            <a:endParaRPr lang="en-US" sz="7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C22D75-90F4-5FB2-22EC-B70857D6B225}"/>
              </a:ext>
            </a:extLst>
          </p:cNvPr>
          <p:cNvSpPr txBox="1"/>
          <p:nvPr/>
        </p:nvSpPr>
        <p:spPr>
          <a:xfrm>
            <a:off x="1676400" y="2628900"/>
            <a:ext cx="159258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🖥️ Frontend:</a:t>
            </a:r>
            <a:endParaRPr lang="en-US" sz="2800" dirty="0"/>
          </a:p>
          <a:p>
            <a:r>
              <a:rPr lang="en-US" sz="2800" dirty="0"/>
              <a:t>Reat </a:t>
            </a:r>
            <a:r>
              <a:rPr lang="en-US" sz="2800" dirty="0" err="1"/>
              <a:t>js</a:t>
            </a:r>
            <a:r>
              <a:rPr lang="en-US" sz="2800" dirty="0"/>
              <a:t>, bootstrap, typescript</a:t>
            </a:r>
          </a:p>
          <a:p>
            <a:endParaRPr lang="en-US" sz="2800" dirty="0"/>
          </a:p>
          <a:p>
            <a:r>
              <a:rPr lang="en-US" sz="2800" b="1" dirty="0"/>
              <a:t>⚙️ Backend:</a:t>
            </a:r>
            <a:endParaRPr lang="en-US" sz="2800" dirty="0"/>
          </a:p>
          <a:p>
            <a:r>
              <a:rPr lang="en-US" sz="2800" dirty="0"/>
              <a:t>Python (Flask / Django) ,Django REST Framework, node </a:t>
            </a:r>
            <a:r>
              <a:rPr lang="en-US" sz="2800" dirty="0" err="1"/>
              <a:t>js</a:t>
            </a:r>
            <a:endParaRPr lang="en-US" sz="2800" i="1" dirty="0"/>
          </a:p>
          <a:p>
            <a:endParaRPr lang="en-US" sz="2800" dirty="0"/>
          </a:p>
          <a:p>
            <a:r>
              <a:rPr lang="en-US" sz="2800" b="1" dirty="0"/>
              <a:t>🗄️ Database:</a:t>
            </a:r>
            <a:endParaRPr lang="en-US" sz="2800" dirty="0"/>
          </a:p>
          <a:p>
            <a:r>
              <a:rPr lang="en-US" sz="2800" dirty="0"/>
              <a:t>MongoDB, PostgreSQL</a:t>
            </a:r>
          </a:p>
          <a:p>
            <a:endParaRPr lang="en-US" sz="2800" dirty="0"/>
          </a:p>
          <a:p>
            <a:r>
              <a:rPr lang="en-US" sz="2800" b="1" dirty="0"/>
              <a:t>🧰 Tools &amp; Others:</a:t>
            </a:r>
            <a:endParaRPr lang="en-US" sz="2800" dirty="0"/>
          </a:p>
          <a:p>
            <a:r>
              <a:rPr lang="en-US" sz="2800" b="1" dirty="0"/>
              <a:t>VS Code</a:t>
            </a:r>
            <a:r>
              <a:rPr lang="en-US" sz="2800" dirty="0"/>
              <a:t> – Development Environment</a:t>
            </a:r>
          </a:p>
          <a:p>
            <a:r>
              <a:rPr lang="en-US" sz="2800" b="1" dirty="0"/>
              <a:t>GitHub</a:t>
            </a:r>
            <a:r>
              <a:rPr lang="en-US" sz="2800" dirty="0"/>
              <a:t> – Version Control</a:t>
            </a:r>
          </a:p>
          <a:p>
            <a:r>
              <a:rPr lang="en-US" sz="2800" b="1" dirty="0"/>
              <a:t>Browser (Chrome / Brave)</a:t>
            </a:r>
            <a:r>
              <a:rPr lang="en-US" sz="2800" dirty="0"/>
              <a:t> – Testing and Execution</a:t>
            </a:r>
          </a:p>
          <a:p>
            <a:endParaRPr lang="en-US" sz="2800" dirty="0"/>
          </a:p>
        </p:txBody>
      </p:sp>
      <p:pic>
        <p:nvPicPr>
          <p:cNvPr id="5" name="Picture 8" descr="Gujarat University - Wikipedia">
            <a:extLst>
              <a:ext uri="{FF2B5EF4-FFF2-40B4-BE49-F238E27FC236}">
                <a16:creationId xmlns:a16="http://schemas.microsoft.com/office/drawing/2014/main" id="{13701845-AC3D-8098-EFC6-518586C2B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42900"/>
            <a:ext cx="1752600" cy="148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D90B3B-AAAA-6725-49B9-128FDE599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0E7B8D-D69A-A19E-A273-50C84C0BB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7527" y="-3464"/>
            <a:ext cx="9670473" cy="1028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282C41-C9E2-20BF-A007-3DBDD97919FF}"/>
              </a:ext>
            </a:extLst>
          </p:cNvPr>
          <p:cNvSpPr txBox="1"/>
          <p:nvPr/>
        </p:nvSpPr>
        <p:spPr>
          <a:xfrm>
            <a:off x="0" y="2755323"/>
            <a:ext cx="8610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0" dirty="0"/>
              <a:t>System Flow Diagram</a:t>
            </a:r>
            <a:endParaRPr lang="en-US" sz="5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9CFD68-3715-988A-0CE5-EAC9A23446B9}"/>
              </a:ext>
            </a:extLst>
          </p:cNvPr>
          <p:cNvSpPr txBox="1"/>
          <p:nvPr/>
        </p:nvSpPr>
        <p:spPr>
          <a:xfrm>
            <a:off x="685800" y="4152900"/>
            <a:ext cx="95535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Complaints submission and data capture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Review, assignment and action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Resolution and closure</a:t>
            </a:r>
          </a:p>
        </p:txBody>
      </p:sp>
      <p:pic>
        <p:nvPicPr>
          <p:cNvPr id="5" name="Picture 8" descr="Gujarat University - Wikipedia">
            <a:extLst>
              <a:ext uri="{FF2B5EF4-FFF2-40B4-BE49-F238E27FC236}">
                <a16:creationId xmlns:a16="http://schemas.microsoft.com/office/drawing/2014/main" id="{5E81AEC0-94BF-9FE2-D5E6-2F616E4BE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42900"/>
            <a:ext cx="1752600" cy="148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005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EB8C30-7815-4DB2-AB52-9436DFD3E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3746" y="0"/>
            <a:ext cx="10834254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179219-43A4-04FC-C057-33CA1B8A59CC}"/>
              </a:ext>
            </a:extLst>
          </p:cNvPr>
          <p:cNvSpPr txBox="1"/>
          <p:nvPr/>
        </p:nvSpPr>
        <p:spPr>
          <a:xfrm>
            <a:off x="381000" y="3543300"/>
            <a:ext cx="685800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</a:rPr>
              <a:t>The ER-Diagram connects students, Faculties, Admins, Departments and complaints within a compliant-management system.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sz="2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</a:rPr>
              <a:t>Students and faculties submit their complaints, and each complaint is linked to a department.</a:t>
            </a:r>
          </a:p>
          <a:p>
            <a:endParaRPr lang="en-GB" sz="2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</a:rPr>
              <a:t>Departments act as a common reference, linking students and faculty based on their department IDs.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5A539F-F875-B22F-9112-3A177BFF1CF1}"/>
              </a:ext>
            </a:extLst>
          </p:cNvPr>
          <p:cNvSpPr txBox="1"/>
          <p:nvPr/>
        </p:nvSpPr>
        <p:spPr>
          <a:xfrm>
            <a:off x="-34636" y="2160657"/>
            <a:ext cx="74537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0" dirty="0"/>
              <a:t>Entity-Relationship Diagram</a:t>
            </a:r>
            <a:endParaRPr lang="en-US" sz="5000" dirty="0"/>
          </a:p>
        </p:txBody>
      </p:sp>
      <p:pic>
        <p:nvPicPr>
          <p:cNvPr id="6" name="Picture 8" descr="Gujarat University - Wikipedia">
            <a:extLst>
              <a:ext uri="{FF2B5EF4-FFF2-40B4-BE49-F238E27FC236}">
                <a16:creationId xmlns:a16="http://schemas.microsoft.com/office/drawing/2014/main" id="{7F67CEC0-251D-DA63-DCEE-9A70EEA66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42900"/>
            <a:ext cx="1752600" cy="148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112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08841" y="2503295"/>
            <a:ext cx="6587404" cy="6587404"/>
          </a:xfrm>
          <a:custGeom>
            <a:avLst/>
            <a:gdLst/>
            <a:ahLst/>
            <a:cxnLst/>
            <a:rect l="l" t="t" r="r" b="b"/>
            <a:pathLst>
              <a:path w="6587404" h="6587404">
                <a:moveTo>
                  <a:pt x="0" y="0"/>
                </a:moveTo>
                <a:lnTo>
                  <a:pt x="6587404" y="0"/>
                </a:lnTo>
                <a:lnTo>
                  <a:pt x="6587404" y="6587404"/>
                </a:lnTo>
                <a:lnTo>
                  <a:pt x="0" y="6587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844604" y="769456"/>
            <a:ext cx="7999053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49"/>
              </a:lnSpc>
            </a:pPr>
            <a:r>
              <a:rPr lang="en-GB" sz="7938" b="1" dirty="0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Result</a:t>
            </a:r>
            <a:endParaRPr lang="en-US" sz="7938" b="1" dirty="0">
              <a:solidFill>
                <a:srgbClr val="1C212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D68E3CB-DA63-85AE-80FC-66DC20E55DE1}"/>
              </a:ext>
            </a:extLst>
          </p:cNvPr>
          <p:cNvSpPr txBox="1">
            <a:spLocks/>
          </p:cNvSpPr>
          <p:nvPr/>
        </p:nvSpPr>
        <p:spPr>
          <a:xfrm>
            <a:off x="990600" y="3467100"/>
            <a:ext cx="4414935" cy="38100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The system successfully </a:t>
            </a:r>
            <a:r>
              <a:rPr lang="en-US" sz="2800" b="1" dirty="0"/>
              <a:t>improved and shortened </a:t>
            </a:r>
            <a:r>
              <a:rPr lang="en-US" sz="2800" dirty="0"/>
              <a:t>the complaint resolution time.</a:t>
            </a:r>
          </a:p>
          <a:p>
            <a:r>
              <a:rPr lang="en-US" sz="2800" b="1" dirty="0"/>
              <a:t>All complaints</a:t>
            </a:r>
            <a:r>
              <a:rPr lang="en-US" sz="2800" dirty="0"/>
              <a:t> were properly tracked and stored in the database.</a:t>
            </a:r>
          </a:p>
          <a:p>
            <a:r>
              <a:rPr lang="en-US" sz="2800" b="1" dirty="0"/>
              <a:t>Students and faculty</a:t>
            </a:r>
            <a:r>
              <a:rPr lang="en-US" sz="2800" dirty="0"/>
              <a:t> reported improved communication and satisfaction.</a:t>
            </a:r>
          </a:p>
          <a:p>
            <a:endParaRPr lang="en-US" sz="2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081896-A4C0-2FF7-D85D-6FCEA42BA95E}"/>
              </a:ext>
            </a:extLst>
          </p:cNvPr>
          <p:cNvSpPr txBox="1"/>
          <p:nvPr/>
        </p:nvSpPr>
        <p:spPr>
          <a:xfrm>
            <a:off x="12979165" y="3467100"/>
            <a:ext cx="4876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The system achieved </a:t>
            </a:r>
            <a:r>
              <a:rPr lang="en-US" sz="2800" b="1" dirty="0">
                <a:latin typeface="+mj-lt"/>
              </a:rPr>
              <a:t>greater transparency and accountability</a:t>
            </a:r>
            <a:r>
              <a:rPr lang="en-US" sz="2800" dirty="0">
                <a:latin typeface="+mj-lt"/>
              </a:rPr>
              <a:t> in handling grievances.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Admins could easily </a:t>
            </a:r>
            <a:r>
              <a:rPr lang="en-US" sz="2800" b="1" dirty="0">
                <a:latin typeface="+mj-lt"/>
              </a:rPr>
              <a:t>monitor and assign</a:t>
            </a:r>
            <a:r>
              <a:rPr lang="en-US" sz="2800" dirty="0">
                <a:latin typeface="+mj-lt"/>
              </a:rPr>
              <a:t> complaints using the dashboard.</a:t>
            </a:r>
          </a:p>
          <a:p>
            <a:endParaRPr lang="en-US" sz="2800" dirty="0">
              <a:latin typeface="+mj-lt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6236B91-DD55-DA1D-3B3A-53C8779EB3C0}"/>
              </a:ext>
            </a:extLst>
          </p:cNvPr>
          <p:cNvGrpSpPr/>
          <p:nvPr/>
        </p:nvGrpSpPr>
        <p:grpSpPr>
          <a:xfrm>
            <a:off x="7065871" y="9635987"/>
            <a:ext cx="4087586" cy="383272"/>
            <a:chOff x="6096000" y="9593094"/>
            <a:chExt cx="4087586" cy="38327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2AAB70F-A373-48FB-A4B3-C53F15DBDD57}"/>
                </a:ext>
              </a:extLst>
            </p:cNvPr>
            <p:cNvSpPr/>
            <p:nvPr/>
          </p:nvSpPr>
          <p:spPr>
            <a:xfrm>
              <a:off x="6096000" y="9715500"/>
              <a:ext cx="152400" cy="152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46109CC-B408-BADD-065A-CEA3466946C1}"/>
                </a:ext>
              </a:extLst>
            </p:cNvPr>
            <p:cNvSpPr txBox="1"/>
            <p:nvPr/>
          </p:nvSpPr>
          <p:spPr>
            <a:xfrm>
              <a:off x="6275614" y="9593094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Resolved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A05DF8B-EB17-DEB1-2CBA-EA33AB154C10}"/>
                </a:ext>
              </a:extLst>
            </p:cNvPr>
            <p:cNvSpPr/>
            <p:nvPr/>
          </p:nvSpPr>
          <p:spPr>
            <a:xfrm>
              <a:off x="7467600" y="9715500"/>
              <a:ext cx="152400" cy="152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1CFE972-F01E-36B1-4BBD-744BC7960F6C}"/>
                </a:ext>
              </a:extLst>
            </p:cNvPr>
            <p:cNvSpPr txBox="1"/>
            <p:nvPr/>
          </p:nvSpPr>
          <p:spPr>
            <a:xfrm>
              <a:off x="7625443" y="9593094"/>
              <a:ext cx="10885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pending</a:t>
              </a:r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E585C0B-AABC-F07E-8F66-548D3D696DC0}"/>
                </a:ext>
              </a:extLst>
            </p:cNvPr>
            <p:cNvSpPr/>
            <p:nvPr/>
          </p:nvSpPr>
          <p:spPr>
            <a:xfrm>
              <a:off x="8915400" y="9715500"/>
              <a:ext cx="157843" cy="1524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F5A84F2-4EEC-C434-BA88-4A9C66AE44FD}"/>
                </a:ext>
              </a:extLst>
            </p:cNvPr>
            <p:cNvSpPr txBox="1"/>
            <p:nvPr/>
          </p:nvSpPr>
          <p:spPr>
            <a:xfrm>
              <a:off x="9095014" y="9607034"/>
              <a:ext cx="10885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assigned</a:t>
              </a:r>
              <a:endParaRPr lang="en-US" dirty="0"/>
            </a:p>
          </p:txBody>
        </p:sp>
      </p:grpSp>
      <p:pic>
        <p:nvPicPr>
          <p:cNvPr id="4" name="Picture 8" descr="Gujarat University - Wikipedia">
            <a:extLst>
              <a:ext uri="{FF2B5EF4-FFF2-40B4-BE49-F238E27FC236}">
                <a16:creationId xmlns:a16="http://schemas.microsoft.com/office/drawing/2014/main" id="{E9AD400D-214C-367F-9907-BA0237AC4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42900"/>
            <a:ext cx="1752600" cy="148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58798" y="2697161"/>
            <a:ext cx="4892678" cy="489267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31222" r="-6995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2796261" y="1028700"/>
            <a:ext cx="1463216" cy="146321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567318" y="2697161"/>
            <a:ext cx="1463216" cy="146321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567318" y="5927221"/>
            <a:ext cx="1463216" cy="146321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028119" y="1639405"/>
            <a:ext cx="1463216" cy="146321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0388852" y="2066895"/>
            <a:ext cx="741751" cy="608236"/>
          </a:xfrm>
          <a:custGeom>
            <a:avLst/>
            <a:gdLst/>
            <a:ahLst/>
            <a:cxnLst/>
            <a:rect l="l" t="t" r="r" b="b"/>
            <a:pathLst>
              <a:path w="741751" h="608236">
                <a:moveTo>
                  <a:pt x="0" y="0"/>
                </a:moveTo>
                <a:lnTo>
                  <a:pt x="741751" y="0"/>
                </a:lnTo>
                <a:lnTo>
                  <a:pt x="741751" y="608236"/>
                </a:lnTo>
                <a:lnTo>
                  <a:pt x="0" y="6082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3175910" y="1332986"/>
            <a:ext cx="703917" cy="854645"/>
          </a:xfrm>
          <a:custGeom>
            <a:avLst/>
            <a:gdLst/>
            <a:ahLst/>
            <a:cxnLst/>
            <a:rect l="l" t="t" r="r" b="b"/>
            <a:pathLst>
              <a:path w="703917" h="854645">
                <a:moveTo>
                  <a:pt x="0" y="0"/>
                </a:moveTo>
                <a:lnTo>
                  <a:pt x="703917" y="0"/>
                </a:lnTo>
                <a:lnTo>
                  <a:pt x="703917" y="854645"/>
                </a:lnTo>
                <a:lnTo>
                  <a:pt x="0" y="8546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5804764" y="3102622"/>
            <a:ext cx="988326" cy="652295"/>
          </a:xfrm>
          <a:custGeom>
            <a:avLst/>
            <a:gdLst/>
            <a:ahLst/>
            <a:cxnLst/>
            <a:rect l="l" t="t" r="r" b="b"/>
            <a:pathLst>
              <a:path w="988326" h="652295">
                <a:moveTo>
                  <a:pt x="0" y="0"/>
                </a:moveTo>
                <a:lnTo>
                  <a:pt x="988326" y="0"/>
                </a:lnTo>
                <a:lnTo>
                  <a:pt x="988326" y="652295"/>
                </a:lnTo>
                <a:lnTo>
                  <a:pt x="0" y="6522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5875201" y="6240496"/>
            <a:ext cx="847451" cy="836665"/>
          </a:xfrm>
          <a:custGeom>
            <a:avLst/>
            <a:gdLst/>
            <a:ahLst/>
            <a:cxnLst/>
            <a:rect l="l" t="t" r="r" b="b"/>
            <a:pathLst>
              <a:path w="847451" h="836665">
                <a:moveTo>
                  <a:pt x="0" y="0"/>
                </a:moveTo>
                <a:lnTo>
                  <a:pt x="847451" y="0"/>
                </a:lnTo>
                <a:lnTo>
                  <a:pt x="847451" y="836665"/>
                </a:lnTo>
                <a:lnTo>
                  <a:pt x="0" y="8366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572345" y="958647"/>
            <a:ext cx="8537476" cy="124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58"/>
              </a:lnSpc>
            </a:pPr>
            <a:r>
              <a:rPr lang="en-GB" sz="8472" b="1" dirty="0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Discussion</a:t>
            </a:r>
            <a:endParaRPr lang="en-US" sz="8472" b="1" dirty="0">
              <a:solidFill>
                <a:srgbClr val="1C212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A4190BD-F807-5F4C-9507-B7C959E537E4}"/>
              </a:ext>
            </a:extLst>
          </p:cNvPr>
          <p:cNvSpPr txBox="1">
            <a:spLocks/>
          </p:cNvSpPr>
          <p:nvPr/>
        </p:nvSpPr>
        <p:spPr>
          <a:xfrm>
            <a:off x="409783" y="2403604"/>
            <a:ext cx="9952264" cy="709308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The system effectively addressed the </a:t>
            </a:r>
            <a:r>
              <a:rPr lang="en-US" sz="2800" b="1" dirty="0"/>
              <a:t>research question</a:t>
            </a:r>
            <a:r>
              <a:rPr lang="en-US" sz="2800" dirty="0"/>
              <a:t> by improving efficiency, transparency, and accountability in complaint handling.</a:t>
            </a:r>
          </a:p>
          <a:p>
            <a:r>
              <a:rPr lang="en-US" sz="2800" dirty="0"/>
              <a:t>Digitalization led to a </a:t>
            </a:r>
            <a:r>
              <a:rPr lang="en-US" sz="2800" b="1" dirty="0"/>
              <a:t>significant reduction in complaint resolution time</a:t>
            </a:r>
            <a:r>
              <a:rPr lang="en-US" sz="2800" dirty="0"/>
              <a:t> and </a:t>
            </a:r>
            <a:r>
              <a:rPr lang="en-US" sz="2800" b="1" dirty="0"/>
              <a:t>better record management</a:t>
            </a:r>
            <a:r>
              <a:rPr lang="en-US" sz="2800" dirty="0"/>
              <a:t>.</a:t>
            </a:r>
          </a:p>
          <a:p>
            <a:r>
              <a:rPr lang="en-US" sz="2800" b="1" dirty="0"/>
              <a:t>Students and faculty</a:t>
            </a:r>
            <a:r>
              <a:rPr lang="en-US" sz="2800" dirty="0"/>
              <a:t> experienced smoother communication and quicker responses. </a:t>
            </a:r>
          </a:p>
          <a:p>
            <a:r>
              <a:rPr lang="en-US" sz="2800" b="1" dirty="0"/>
              <a:t>Implications:</a:t>
            </a:r>
            <a:endParaRPr lang="en-US" sz="2800" dirty="0"/>
          </a:p>
          <a:p>
            <a:pPr lvl="1"/>
            <a:r>
              <a:rPr lang="en-US" dirty="0"/>
              <a:t>Need for </a:t>
            </a:r>
            <a:r>
              <a:rPr lang="en-US" b="1" dirty="0"/>
              <a:t>automated workload balancing</a:t>
            </a:r>
            <a:r>
              <a:rPr lang="en-US" dirty="0"/>
              <a:t> or notification system in future updates.</a:t>
            </a:r>
          </a:p>
          <a:p>
            <a:pPr lvl="1"/>
            <a:r>
              <a:rPr lang="en-US" dirty="0"/>
              <a:t>Importance of </a:t>
            </a:r>
            <a:r>
              <a:rPr lang="en-US" b="1" dirty="0"/>
              <a:t>user awareness and training</a:t>
            </a:r>
            <a:r>
              <a:rPr lang="en-US" dirty="0"/>
              <a:t> to ensure complete adoption.</a:t>
            </a:r>
          </a:p>
          <a:p>
            <a:r>
              <a:rPr lang="en-US" sz="2800" dirty="0"/>
              <a:t>Overall, the project proved that a </a:t>
            </a:r>
            <a:r>
              <a:rPr lang="en-US" sz="2800" b="1" dirty="0"/>
              <a:t>Django-based complaint management system</a:t>
            </a:r>
            <a:r>
              <a:rPr lang="en-US" sz="2800" dirty="0"/>
              <a:t> can make departmental grievance handling </a:t>
            </a:r>
            <a:r>
              <a:rPr lang="en-US" sz="2800" b="1" dirty="0"/>
              <a:t>more structured, reliable, and transparent</a:t>
            </a:r>
            <a:r>
              <a:rPr lang="en-US" sz="2800" dirty="0"/>
              <a:t>.</a:t>
            </a:r>
          </a:p>
          <a:p>
            <a:endParaRPr lang="en-US" sz="2400" dirty="0"/>
          </a:p>
        </p:txBody>
      </p:sp>
      <p:pic>
        <p:nvPicPr>
          <p:cNvPr id="21" name="Picture 8" descr="Gujarat University - Wikipedia">
            <a:extLst>
              <a:ext uri="{FF2B5EF4-FFF2-40B4-BE49-F238E27FC236}">
                <a16:creationId xmlns:a16="http://schemas.microsoft.com/office/drawing/2014/main" id="{21E55819-5A1D-E9D6-0677-778D892C8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82" y="153873"/>
            <a:ext cx="1752600" cy="148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</TotalTime>
  <Words>809</Words>
  <Application>Microsoft Office PowerPoint</Application>
  <PresentationFormat>Custom</PresentationFormat>
  <Paragraphs>101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Calibri</vt:lpstr>
      <vt:lpstr>Poppins Bold</vt:lpstr>
      <vt:lpstr>Arial</vt:lpstr>
      <vt:lpstr>Bahnschrift SemiLight SemiConde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Dhaval</cp:lastModifiedBy>
  <cp:revision>18</cp:revision>
  <dcterms:created xsi:type="dcterms:W3CDTF">2006-08-16T00:00:00Z</dcterms:created>
  <dcterms:modified xsi:type="dcterms:W3CDTF">2025-11-19T05:43:32Z</dcterms:modified>
  <dc:identifier>DAG31E7UHwU</dc:identifier>
</cp:coreProperties>
</file>